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89" r:id="rId2"/>
    <p:sldId id="288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20" r:id="rId15"/>
    <p:sldId id="329" r:id="rId16"/>
    <p:sldId id="319" r:id="rId17"/>
    <p:sldId id="304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4000" b="1" dirty="0" err="1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Basrah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College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Health Promotion Course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Fourth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Year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Students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First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Semester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4000" b="1" dirty="0">
                <a:solidFill>
                  <a:srgbClr val="FF0000"/>
                </a:solidFill>
              </a:rPr>
              <a:t>Hand exam 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endParaRPr lang="en-US" altLang="en-US" sz="1800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   Use thumb and forefinger to palpate the metacarpophalangeal and interphalangeal joints.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Flexion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Extension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Abduction- have patient spread fingers apart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Adduction- have pt. hold fingers together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Thumb/Finger Opposition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4000" b="1" dirty="0">
                <a:solidFill>
                  <a:srgbClr val="FF0000"/>
                </a:solidFill>
              </a:rPr>
              <a:t>Hip exam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   Palpate hip joint and surrounding structures.       Palpate iliac crest, greater trochanter, hip, thigh and buttock muscles.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</a:pPr>
            <a:r>
              <a:rPr lang="en-US" altLang="en-US" b="1" dirty="0">
                <a:solidFill>
                  <a:prstClr val="black"/>
                </a:solidFill>
              </a:rPr>
              <a:t>ROM and muscle strength: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Flexion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Extension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Adduction and Abduction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External rotation and Internal rotation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Symmetry of length and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Knee exam: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endParaRPr lang="en-US" altLang="en-US" sz="700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have pt. sitting, dangling.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Inspect- note alignment, deformity, contour of  </a:t>
            </a:r>
            <a:r>
              <a:rPr lang="en-US" altLang="en-US" dirty="0" err="1">
                <a:solidFill>
                  <a:prstClr val="black"/>
                </a:solidFill>
              </a:rPr>
              <a:t>quadricep</a:t>
            </a:r>
            <a:r>
              <a:rPr lang="en-US" altLang="en-US" dirty="0">
                <a:solidFill>
                  <a:prstClr val="black"/>
                </a:solidFill>
              </a:rPr>
              <a:t> muscle.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Palpate the </a:t>
            </a:r>
            <a:r>
              <a:rPr lang="en-US" altLang="en-US" dirty="0" err="1">
                <a:solidFill>
                  <a:prstClr val="black"/>
                </a:solidFill>
              </a:rPr>
              <a:t>suprapatellar</a:t>
            </a:r>
            <a:r>
              <a:rPr lang="en-US" altLang="en-US" dirty="0">
                <a:solidFill>
                  <a:prstClr val="black"/>
                </a:solidFill>
              </a:rPr>
              <a:t> pouch and note any tenderness, edema.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Flexion and 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Ankle exam: 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Compare the contour of R. and L. ankles.                    Palpate ankle and </a:t>
            </a:r>
            <a:r>
              <a:rPr lang="en-US" altLang="en-US" dirty="0" err="1">
                <a:solidFill>
                  <a:prstClr val="black"/>
                </a:solidFill>
              </a:rPr>
              <a:t>achilles</a:t>
            </a:r>
            <a:r>
              <a:rPr lang="en-US" altLang="en-US" dirty="0">
                <a:solidFill>
                  <a:prstClr val="black"/>
                </a:solidFill>
              </a:rPr>
              <a:t> tendons.</a:t>
            </a: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Dorsiflexion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Plantar Flexion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Inversion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Eversion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Circumduction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Test muscle strength; </a:t>
            </a: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Plantar &amp; dorsiflexion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Nursing </a:t>
            </a:r>
            <a:r>
              <a:rPr lang="en-US" sz="4000" b="1" i="1" dirty="0">
                <a:solidFill>
                  <a:srgbClr val="FF0000"/>
                </a:solidFill>
              </a:rPr>
              <a:t>Diagnosis </a:t>
            </a:r>
            <a:r>
              <a:rPr lang="en-US" sz="4000" b="1" i="1" dirty="0" smtClean="0">
                <a:solidFill>
                  <a:srgbClr val="FF0000"/>
                </a:solidFill>
              </a:rPr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Is a clinical judgment concerning human response to health conditions. </a:t>
            </a: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Nursing diagnoses are developed based on data obtained during the nursing assessment and enable the nurse to develop the care plan.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Nursing diagnosis is commonly written in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(P) , (E)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format:     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# 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= Problem.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# 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= Etiology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sz="36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Planning 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planning step is aimed to provide consistent, continuous care that will meet the patient’s needs.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Implementation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98383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Carry out the care plan. </a:t>
            </a:r>
          </a:p>
          <a:p>
            <a:pPr marL="0" indent="0" algn="l">
              <a:buNone/>
            </a:pPr>
            <a:endParaRPr lang="en-US" sz="2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- Reassess 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patient.                                                                                                     - 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Validate that the care plan is 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accurate.</a:t>
            </a:r>
            <a:endParaRPr lang="en-US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Carry 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out nurses’ 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orders.                                                                                                - Document 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on patient’s 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chart.</a:t>
            </a:r>
            <a:endParaRPr lang="en-US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51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Evaluation: </a:t>
            </a:r>
          </a:p>
          <a:p>
            <a:pPr marL="0" indent="0" algn="l">
              <a:buNone/>
            </a:pPr>
            <a:endParaRPr lang="en-US" sz="2800" b="1" i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Compare </a:t>
            </a: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</a:rPr>
              <a:t>the patient’s current status with the stated patient goals.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</a:rPr>
              <a:t>- Were the goals achieved? Why not?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579296" cy="4176464"/>
          </a:xfrm>
        </p:spPr>
        <p:txBody>
          <a:bodyPr>
            <a:normAutofit/>
          </a:bodyPr>
          <a:lstStyle/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b="1" dirty="0" smtClean="0">
                <a:latin typeface="+mj-lt"/>
                <a:ea typeface="Calibri"/>
                <a:cs typeface="Arial" pitchFamily="34" charset="0"/>
              </a:rPr>
              <a:t>Q1/ What are the </a:t>
            </a:r>
            <a:r>
              <a:rPr lang="en-US" altLang="en-US" sz="3200" b="1" dirty="0">
                <a:latin typeface="+mj-lt"/>
              </a:rPr>
              <a:t>ADLs (activity of daily living) </a:t>
            </a:r>
            <a:r>
              <a:rPr lang="en-US" sz="3200" b="1" dirty="0" smtClean="0">
                <a:latin typeface="+mj-lt"/>
                <a:ea typeface="Calibri"/>
                <a:cs typeface="Arial" pitchFamily="34" charset="0"/>
              </a:rPr>
              <a:t>?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endParaRPr lang="en-US" sz="3200" b="1" dirty="0" smtClean="0">
              <a:latin typeface="+mj-lt"/>
              <a:ea typeface="Calibri"/>
              <a:cs typeface="Arial" pitchFamily="34" charset="0"/>
            </a:endParaRP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r>
              <a:rPr lang="en-US" sz="3200" b="1" dirty="0" smtClean="0">
                <a:latin typeface="+mj-lt"/>
                <a:ea typeface="Calibri"/>
                <a:cs typeface="Arial" pitchFamily="34" charset="0"/>
              </a:rPr>
              <a:t>Q2/ Write short notes about</a:t>
            </a:r>
            <a:r>
              <a:rPr lang="en-US" sz="3200" b="1" i="1" dirty="0">
                <a:latin typeface="+mj-lt"/>
                <a:ea typeface="Times New Roman" panose="02020603050405020304" pitchFamily="18" charset="0"/>
              </a:rPr>
              <a:t> Implementation</a:t>
            </a:r>
            <a:r>
              <a:rPr lang="en-US" sz="3200" b="1" dirty="0" smtClean="0">
                <a:latin typeface="+mj-lt"/>
                <a:ea typeface="Calibri"/>
                <a:cs typeface="Arial" pitchFamily="34" charset="0"/>
              </a:rPr>
              <a:t> in nursing process?</a:t>
            </a:r>
          </a:p>
          <a:p>
            <a:pPr marL="0" marR="31115" indent="0" algn="l" rtl="0">
              <a:spcBef>
                <a:spcPts val="100"/>
              </a:spcBef>
              <a:spcAft>
                <a:spcPts val="100"/>
              </a:spcAft>
              <a:buClr>
                <a:srgbClr val="0BD0D9"/>
              </a:buClr>
              <a:buNone/>
              <a:tabLst>
                <a:tab pos="180340" algn="r"/>
              </a:tabLst>
            </a:pPr>
            <a:endParaRPr lang="en-US" sz="3200" b="1" dirty="0" smtClean="0">
              <a:latin typeface="+mj-lt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205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C:\Users\Medo\Desktop\8ه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6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 no.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Nursing Process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Part 2</a:t>
            </a:r>
            <a:endParaRPr lang="en-US" sz="72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Lecturer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Firas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MBChB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-ABMS-FM)</a:t>
            </a:r>
          </a:p>
          <a:p>
            <a:pPr marL="0" indent="0" algn="ctr" rtl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</a:rPr>
              <a:t>Musculoskeletal system assessment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767808"/>
          </a:xfrm>
        </p:spPr>
        <p:txBody>
          <a:bodyPr>
            <a:normAutofit fontScale="92500" lnSpcReduction="20000"/>
          </a:bodyPr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Functional Assessment: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b="1" dirty="0">
                <a:solidFill>
                  <a:prstClr val="black"/>
                </a:solidFill>
              </a:rPr>
              <a:t>  ADLs (activity of daily living) :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2800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1. Toileting.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2. Dressing - buttons - tying shoes.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3. Shaving - brushing teeth.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4. Eating - preparing meals etc…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5. Mobility - walking up/down stairs, in and out of car, out of house</a:t>
            </a:r>
            <a:r>
              <a:rPr lang="en-US" altLang="en-US" dirty="0" smtClean="0">
                <a:solidFill>
                  <a:prstClr val="black"/>
                </a:solidFill>
              </a:rPr>
              <a:t>.</a:t>
            </a: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6. Communicating -  talking using phone or computer, writing</a:t>
            </a:r>
            <a:r>
              <a:rPr lang="en-US" altLang="en-US" dirty="0" smtClean="0">
                <a:solidFill>
                  <a:prstClr val="black"/>
                </a:solidFill>
              </a:rPr>
              <a:t>.</a:t>
            </a: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dirty="0">
                <a:solidFill>
                  <a:prstClr val="black"/>
                </a:solidFill>
              </a:rPr>
              <a:t>7. Occupational / Environmental - heavy lifting, repetitive motions etc.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</a:pPr>
            <a:endParaRPr lang="en-US" alt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b="1" dirty="0">
                <a:solidFill>
                  <a:srgbClr val="FF0000"/>
                </a:solidFill>
              </a:rPr>
              <a:t>Physical Assessment Guidelines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2800" dirty="0" smtClean="0">
              <a:solidFill>
                <a:srgbClr val="B00A27"/>
              </a:solidFill>
              <a:latin typeface="Times-Roman"/>
            </a:endParaRPr>
          </a:p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 smtClean="0">
                <a:solidFill>
                  <a:srgbClr val="B00A27"/>
                </a:solidFill>
                <a:latin typeface="Times-Roman"/>
              </a:rPr>
              <a:t>1</a:t>
            </a:r>
            <a:r>
              <a:rPr lang="en-US" altLang="en-US" sz="2800" dirty="0">
                <a:solidFill>
                  <a:srgbClr val="B00A27"/>
                </a:solidFill>
                <a:latin typeface="Times-Roman"/>
              </a:rPr>
              <a:t>.</a:t>
            </a:r>
            <a:r>
              <a:rPr lang="en-US" altLang="en-US" sz="2800" b="1" dirty="0">
                <a:solidFill>
                  <a:srgbClr val="B00A27"/>
                </a:solidFill>
                <a:latin typeface="Times-Roman"/>
              </a:rPr>
              <a:t> </a:t>
            </a:r>
            <a:r>
              <a:rPr lang="en-US" altLang="en-US" sz="2800" b="1" dirty="0">
                <a:solidFill>
                  <a:srgbClr val="231F20"/>
                </a:solidFill>
                <a:latin typeface="Times-Roman"/>
              </a:rPr>
              <a:t>Observe gait and posture.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800" dirty="0">
                <a:solidFill>
                  <a:srgbClr val="B00A27"/>
                </a:solidFill>
                <a:latin typeface="Times-Roman"/>
              </a:rPr>
              <a:t>2. </a:t>
            </a:r>
            <a:r>
              <a:rPr lang="en-US" altLang="en-US" sz="2800" b="1" dirty="0">
                <a:solidFill>
                  <a:srgbClr val="231F20"/>
                </a:solidFill>
                <a:latin typeface="Times-Roman"/>
              </a:rPr>
              <a:t>Inspect joints, muscles, and extremities for size, symmetry, and color.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</a:p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2400" b="1" dirty="0">
                <a:solidFill>
                  <a:srgbClr val="B00A27"/>
                </a:solidFill>
                <a:latin typeface="Times-Roman"/>
              </a:rPr>
              <a:t>3</a:t>
            </a:r>
            <a:r>
              <a:rPr lang="en-US" altLang="en-US" sz="2400" dirty="0">
                <a:solidFill>
                  <a:srgbClr val="B00A27"/>
                </a:solidFill>
                <a:latin typeface="Times-Roman"/>
              </a:rPr>
              <a:t>.</a:t>
            </a:r>
            <a:r>
              <a:rPr lang="en-US" altLang="en-US" sz="2400" b="1" dirty="0">
                <a:solidFill>
                  <a:srgbClr val="231F20"/>
                </a:solidFill>
                <a:latin typeface="Times-Roman"/>
              </a:rPr>
              <a:t>Palpate joints, muscles, and extremities for</a:t>
            </a:r>
            <a:br>
              <a:rPr lang="en-US" altLang="en-US" sz="2400" b="1" dirty="0">
                <a:solidFill>
                  <a:srgbClr val="231F20"/>
                </a:solidFill>
                <a:latin typeface="Times-Roman"/>
              </a:rPr>
            </a:br>
            <a:r>
              <a:rPr lang="en-US" altLang="en-US" sz="2400" b="1" dirty="0">
                <a:solidFill>
                  <a:srgbClr val="231F20"/>
                </a:solidFill>
                <a:latin typeface="Times-Roman"/>
              </a:rPr>
              <a:t>tenderness, edema, heat, nodules, or crepitus.</a:t>
            </a:r>
          </a:p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2400" dirty="0">
                <a:solidFill>
                  <a:srgbClr val="231F20"/>
                </a:solidFill>
                <a:latin typeface="Times-Roman"/>
              </a:rPr>
              <a:t>   (</a:t>
            </a:r>
            <a:r>
              <a:rPr lang="en-US" altLang="en-US" sz="2400" dirty="0">
                <a:solidFill>
                  <a:prstClr val="black"/>
                </a:solidFill>
              </a:rPr>
              <a:t>Ask painful area, start palpation away from pain, look to patient</a:t>
            </a:r>
            <a:r>
              <a:rPr lang="en-US" altLang="en-US" sz="2400" dirty="0" smtClean="0">
                <a:solidFill>
                  <a:prstClr val="black"/>
                </a:solidFill>
              </a:rPr>
              <a:t>).</a:t>
            </a:r>
            <a:endParaRPr lang="en-US" altLang="en-US" sz="2400" dirty="0">
              <a:solidFill>
                <a:srgbClr val="231F20"/>
              </a:solidFill>
              <a:latin typeface="Times-Roman"/>
            </a:endParaRPr>
          </a:p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2400" b="1" dirty="0">
                <a:solidFill>
                  <a:srgbClr val="B00A27"/>
                </a:solidFill>
                <a:latin typeface="Times-Roman"/>
              </a:rPr>
              <a:t>4</a:t>
            </a:r>
            <a:r>
              <a:rPr lang="en-US" altLang="en-US" sz="2400" dirty="0">
                <a:solidFill>
                  <a:srgbClr val="B00A27"/>
                </a:solidFill>
                <a:latin typeface="Times-Roman"/>
              </a:rPr>
              <a:t>.</a:t>
            </a:r>
            <a:r>
              <a:rPr lang="en-US" altLang="en-US" sz="2400" b="1" dirty="0">
                <a:solidFill>
                  <a:srgbClr val="231F20"/>
                </a:solidFill>
                <a:latin typeface="Times-Roman"/>
              </a:rPr>
              <a:t>Test muscle strength and ROM </a:t>
            </a:r>
            <a:r>
              <a:rPr lang="ar-IQ" altLang="en-US" sz="2400" b="1" dirty="0">
                <a:solidFill>
                  <a:srgbClr val="231F20"/>
                </a:solidFill>
                <a:latin typeface="Times-Roman"/>
                <a:ea typeface="Majalla UI"/>
              </a:rPr>
              <a:t>)</a:t>
            </a:r>
            <a:r>
              <a:rPr lang="en-US" altLang="en-US" sz="2400" b="1" dirty="0">
                <a:solidFill>
                  <a:srgbClr val="231F20"/>
                </a:solidFill>
                <a:latin typeface="Times-Roman"/>
              </a:rPr>
              <a:t> range of motion ) of joints</a:t>
            </a:r>
            <a:r>
              <a:rPr lang="en-US" altLang="en-US" sz="2400" b="1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en-US" altLang="en-US" sz="2400" dirty="0">
              <a:solidFill>
                <a:srgbClr val="B00A27"/>
              </a:solidFill>
              <a:latin typeface="Times-Roman"/>
            </a:endParaRPr>
          </a:p>
          <a:p>
            <a:pPr marL="273050" lvl="0" indent="-273050" algn="l" rtl="0" eaLnBrk="0" fontAlgn="base" hangingPunct="0">
              <a:spcAft>
                <a:spcPct val="0"/>
              </a:spcAft>
              <a:buClr>
                <a:srgbClr val="0BD0D9"/>
              </a:buClr>
              <a:buNone/>
            </a:pPr>
            <a:r>
              <a:rPr lang="en-US" altLang="en-US" sz="2400" b="1" dirty="0">
                <a:solidFill>
                  <a:srgbClr val="B00A27"/>
                </a:solidFill>
                <a:latin typeface="Times-Roman"/>
              </a:rPr>
              <a:t>5. </a:t>
            </a:r>
            <a:r>
              <a:rPr lang="en-US" altLang="en-US" sz="2400" b="1" dirty="0">
                <a:solidFill>
                  <a:srgbClr val="231F20"/>
                </a:solidFill>
                <a:latin typeface="Times-Roman"/>
              </a:rPr>
              <a:t>Compare bilateral findings of joints and muscles.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Spine exam: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1600" b="1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</a:t>
            </a:r>
            <a:r>
              <a:rPr lang="en-US" altLang="en-US" b="1" dirty="0">
                <a:solidFill>
                  <a:prstClr val="black"/>
                </a:solidFill>
              </a:rPr>
              <a:t>Have patient bend a waist, note curvature, ease of mobility. Note any spinal deformities.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</a:t>
            </a:r>
            <a:r>
              <a:rPr lang="en-US" altLang="en-US" b="1" dirty="0">
                <a:solidFill>
                  <a:prstClr val="black"/>
                </a:solidFill>
              </a:rPr>
              <a:t>Palpate vertebral column </a:t>
            </a:r>
            <a:r>
              <a:rPr lang="en-US" altLang="en-US" dirty="0">
                <a:solidFill>
                  <a:prstClr val="black"/>
                </a:solidFill>
              </a:rPr>
              <a:t>with fingertips, note                                                                                tenderness or bony deformities.</a:t>
            </a: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ROM: 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Flexion and extension.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Lateral bending.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Spinal rotation.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Neck exam: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Flexion.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Extension.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Cervical rotation- turn head to Right and Left. 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Lateral bending- tilt the head to R. and L. shoulders.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Repeat against resistance.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Shoulder exam: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Assess symmetry and position of clavicles.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Palpate clavicles toward shoulders, palpate deltoid muscle.</a:t>
            </a: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1800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  <a:r>
              <a:rPr lang="en-US" altLang="en-US" dirty="0">
                <a:solidFill>
                  <a:prstClr val="black"/>
                </a:solidFill>
              </a:rPr>
              <a:t/>
            </a:r>
            <a:br>
              <a:rPr lang="en-US" altLang="en-US" dirty="0">
                <a:solidFill>
                  <a:prstClr val="black"/>
                </a:solidFill>
              </a:rPr>
            </a:br>
            <a:r>
              <a:rPr lang="en-US" altLang="en-US" dirty="0">
                <a:solidFill>
                  <a:prstClr val="black"/>
                </a:solidFill>
              </a:rPr>
              <a:t>Flexion</a:t>
            </a:r>
          </a:p>
          <a:p>
            <a:pPr marL="0" lvl="0" indent="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Extension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Abduction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Adduction,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Rotation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Test muscle strength: 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 shrug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Elbow exam :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bend elbow </a:t>
            </a:r>
            <a:r>
              <a:rPr lang="en-US" altLang="en-US" dirty="0">
                <a:solidFill>
                  <a:prstClr val="black"/>
                </a:solidFill>
                <a:latin typeface="Calibri"/>
              </a:rPr>
              <a:t>70 </a:t>
            </a:r>
            <a:r>
              <a:rPr lang="en-US" altLang="en-US" dirty="0">
                <a:solidFill>
                  <a:prstClr val="black"/>
                </a:solidFill>
              </a:rPr>
              <a:t>degrees, inspect and palpate posterior surface.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Note medial and lateral condyles of humerus and olecranon process of ulna.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sz="1600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Flexion and Extension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Supination and Pronation</a:t>
            </a: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Test muscle strength; </a:t>
            </a:r>
          </a:p>
          <a:p>
            <a:pPr marL="0" lvl="0" indent="0" algn="l" rtl="0" fontAlgn="base"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 flexion/extension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Wrist exam: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   Grasp wrists, assess body processes of radius (thumb side) and the ulna.                                                         </a:t>
            </a:r>
            <a:r>
              <a:rPr lang="en-US" altLang="en-US" dirty="0" smtClean="0">
                <a:solidFill>
                  <a:prstClr val="black"/>
                </a:solidFill>
              </a:rPr>
              <a:t>              </a:t>
            </a:r>
            <a:r>
              <a:rPr lang="en-US" altLang="en-US" dirty="0">
                <a:solidFill>
                  <a:prstClr val="black"/>
                </a:solidFill>
              </a:rPr>
              <a:t>Palpate radiocarpal joint and remaining wrist joints.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ROM and muscle strength: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Flexion.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Extension.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Radial and ulnar wrist 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Deviation.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r>
              <a:rPr lang="en-US" altLang="en-US" dirty="0">
                <a:solidFill>
                  <a:prstClr val="black"/>
                </a:solidFill>
              </a:rPr>
              <a:t>Circumduction.</a:t>
            </a: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marL="273050" lvl="0" indent="-273050" algn="l" rtl="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Font typeface="Wingdings 2" panose="05020102010507070707" pitchFamily="18" charset="2"/>
              <a:buChar char=""/>
              <a:defRPr/>
            </a:pPr>
            <a:r>
              <a:rPr lang="en-US" altLang="en-US" dirty="0">
                <a:solidFill>
                  <a:prstClr val="black"/>
                </a:solidFill>
              </a:rPr>
              <a:t>Test </a:t>
            </a:r>
            <a:r>
              <a:rPr lang="en-US" altLang="en-US" dirty="0" smtClean="0">
                <a:solidFill>
                  <a:prstClr val="black"/>
                </a:solidFill>
              </a:rPr>
              <a:t>strength</a:t>
            </a:r>
            <a:r>
              <a:rPr lang="en-US" altLang="en-US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583</Words>
  <Application>Microsoft Office PowerPoint</Application>
  <PresentationFormat>عرض على الشاشة (4:3)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Majalla UI</vt:lpstr>
      <vt:lpstr>Times New Roman</vt:lpstr>
      <vt:lpstr>Times-Roman</vt:lpstr>
      <vt:lpstr>Traditional Arabic</vt:lpstr>
      <vt:lpstr>Wingdings 2</vt:lpstr>
      <vt:lpstr>تدفق</vt:lpstr>
      <vt:lpstr>University of Basrah  College of Nursing</vt:lpstr>
      <vt:lpstr>Lecture no. 8</vt:lpstr>
      <vt:lpstr>Musculoskeletal system assessment </vt:lpstr>
      <vt:lpstr>        Physical Assessment Guidelines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Nursing Diagnosis :</vt:lpstr>
      <vt:lpstr>Implementation :</vt:lpstr>
      <vt:lpstr>HOMEWORK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59</cp:revision>
  <dcterms:created xsi:type="dcterms:W3CDTF">2022-09-17T06:54:58Z</dcterms:created>
  <dcterms:modified xsi:type="dcterms:W3CDTF">2023-04-12T20:06:18Z</dcterms:modified>
</cp:coreProperties>
</file>